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Economica"/>
      <p:regular r:id="rId14"/>
      <p:bold r:id="rId15"/>
      <p:italic r:id="rId16"/>
      <p:boldItalic r:id="rId17"/>
    </p:embeddedFont>
    <p:embeddedFont>
      <p:font typeface="Roboto"/>
      <p:regular r:id="rId18"/>
      <p:bold r:id="rId19"/>
      <p:italic r:id="rId20"/>
      <p:boldItalic r:id="rId21"/>
    </p:embeddedFont>
    <p:embeddedFont>
      <p:font typeface="Open Sans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italic.fntdata"/><Relationship Id="rId22" Type="http://schemas.openxmlformats.org/officeDocument/2006/relationships/font" Target="fonts/OpenSans-regular.fntdata"/><Relationship Id="rId21" Type="http://schemas.openxmlformats.org/officeDocument/2006/relationships/font" Target="fonts/Roboto-boldItalic.fntdata"/><Relationship Id="rId24" Type="http://schemas.openxmlformats.org/officeDocument/2006/relationships/font" Target="fonts/OpenSans-italic.fntdata"/><Relationship Id="rId23" Type="http://schemas.openxmlformats.org/officeDocument/2006/relationships/font" Target="fonts/OpenSans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5" Type="http://schemas.openxmlformats.org/officeDocument/2006/relationships/font" Target="fonts/Ope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font" Target="fonts/Economica-bold.fntdata"/><Relationship Id="rId14" Type="http://schemas.openxmlformats.org/officeDocument/2006/relationships/font" Target="fonts/Economica-regular.fntdata"/><Relationship Id="rId17" Type="http://schemas.openxmlformats.org/officeDocument/2006/relationships/font" Target="fonts/Economica-boldItalic.fntdata"/><Relationship Id="rId16" Type="http://schemas.openxmlformats.org/officeDocument/2006/relationships/font" Target="fonts/Economica-italic.fntdata"/><Relationship Id="rId19" Type="http://schemas.openxmlformats.org/officeDocument/2006/relationships/font" Target="fonts/Roboto-bold.fntdata"/><Relationship Id="rId18" Type="http://schemas.openxmlformats.org/officeDocument/2006/relationships/font" Target="fonts/Roboto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38a215c7c22_0_7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38a215c7c22_0_7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8a215c7c22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8a215c7c22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8a215c7c22_4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8a215c7c22_4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38a215c7c22_4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38a215c7c22_4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38a215c7c22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38a215c7c22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8a215c7c22_0_7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8a215c7c22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38a215c7c22_4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38a215c7c22_4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10.png"/><Relationship Id="rId5" Type="http://schemas.openxmlformats.org/officeDocument/2006/relationships/image" Target="../media/image12.png"/><Relationship Id="rId6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g"/><Relationship Id="rId4" Type="http://schemas.openxmlformats.org/officeDocument/2006/relationships/image" Target="../media/image3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drive.google.com/file/d/1FQY19s1UFtCSa0Es8wUiuOr_bRJgFpH_/view?usp=sharing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F0D0A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5250" y="0"/>
            <a:ext cx="771530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DESCRIPCIÓN GENERAL DEL PROYECTO</a:t>
            </a:r>
            <a:endParaRPr/>
          </a:p>
        </p:txBody>
      </p:sp>
      <p:sp>
        <p:nvSpPr>
          <p:cNvPr id="68" name="Google Shape;68;p14"/>
          <p:cNvSpPr txBox="1"/>
          <p:nvPr>
            <p:ph idx="1" type="subTitle"/>
          </p:nvPr>
        </p:nvSpPr>
        <p:spPr>
          <a:xfrm>
            <a:off x="265500" y="28726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067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30"/>
              <a:buFont typeface="Open Sans"/>
              <a:buChar char="●"/>
            </a:pPr>
            <a:r>
              <a:rPr lang="es" sz="1230">
                <a:latin typeface="Open Sans"/>
                <a:ea typeface="Open Sans"/>
                <a:cs typeface="Open Sans"/>
                <a:sym typeface="Open Sans"/>
              </a:rPr>
              <a:t>ORGANIZACIÓN DE LA ESTRUCTURA DEL JUEGO </a:t>
            </a:r>
            <a:endParaRPr sz="1230">
              <a:latin typeface="Open Sans"/>
              <a:ea typeface="Open Sans"/>
              <a:cs typeface="Open Sans"/>
              <a:sym typeface="Open Sans"/>
            </a:endParaRPr>
          </a:p>
          <a:p>
            <a:pPr indent="-3067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30"/>
              <a:buFont typeface="Open Sans"/>
              <a:buChar char="●"/>
            </a:pPr>
            <a:r>
              <a:rPr lang="es" sz="1230">
                <a:latin typeface="Open Sans"/>
                <a:ea typeface="Open Sans"/>
                <a:cs typeface="Open Sans"/>
                <a:sym typeface="Open Sans"/>
              </a:rPr>
              <a:t>FUNCIONES </a:t>
            </a:r>
            <a:endParaRPr sz="1230">
              <a:latin typeface="Open Sans"/>
              <a:ea typeface="Open Sans"/>
              <a:cs typeface="Open Sans"/>
              <a:sym typeface="Open Sans"/>
            </a:endParaRPr>
          </a:p>
          <a:p>
            <a:pPr indent="-30670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30"/>
              <a:buFont typeface="Open Sans"/>
              <a:buChar char="●"/>
            </a:pPr>
            <a:r>
              <a:rPr lang="es" sz="1230">
                <a:latin typeface="Open Sans"/>
                <a:ea typeface="Open Sans"/>
                <a:cs typeface="Open Sans"/>
                <a:sym typeface="Open Sans"/>
              </a:rPr>
              <a:t>CARACTERÍSTICAS </a:t>
            </a:r>
            <a:endParaRPr sz="123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44799" y="272850"/>
            <a:ext cx="3963151" cy="30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 title="Captura de pantalla 2025-10-09 160042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075" y="3947400"/>
            <a:ext cx="3706600" cy="9286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/>
        </p:nvSpPr>
        <p:spPr>
          <a:xfrm>
            <a:off x="5548625" y="3421438"/>
            <a:ext cx="2755500" cy="4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rPr>
              <a:t>PRIMER DIA</a:t>
            </a:r>
            <a:endParaRPr b="1" sz="2000">
              <a:solidFill>
                <a:srgbClr val="43434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3838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5" title="Captura de pantalla 2025-10-09 16021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925" y="2100600"/>
            <a:ext cx="5825451" cy="266815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77" name="Google Shape;77;p15" title="Captura de pantalla 2025-10-09 160149.png"/>
          <p:cNvPicPr preferRelativeResize="0"/>
          <p:nvPr/>
        </p:nvPicPr>
        <p:blipFill rotWithShape="1">
          <a:blip r:embed="rId4">
            <a:alphaModFix/>
          </a:blip>
          <a:srcRect b="0" l="0" r="0" t="15874"/>
          <a:stretch/>
        </p:blipFill>
        <p:spPr>
          <a:xfrm>
            <a:off x="277250" y="298925"/>
            <a:ext cx="5202863" cy="158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8" name="Google Shape;78;p15"/>
          <p:cNvSpPr txBox="1"/>
          <p:nvPr/>
        </p:nvSpPr>
        <p:spPr>
          <a:xfrm>
            <a:off x="3319875" y="1234500"/>
            <a:ext cx="19785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SEGUNDO DIA</a:t>
            </a:r>
            <a:endParaRPr b="1" sz="20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6021150" y="2312400"/>
            <a:ext cx="21090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TERCER DIA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0" name="Google Shape;80;p15" title="ChatGPT Image 9 oct 2025, 16_50_26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9050" y="2413812"/>
            <a:ext cx="2041725" cy="204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 title="ChatGPT Image 9 oct 2025, 16_58_53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3773" y="332738"/>
            <a:ext cx="1516375" cy="151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</a:rPr>
              <a:t>DESAFÍO TÉCNICO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87" name="Google Shape;8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74" y="921950"/>
            <a:ext cx="2351998" cy="18709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2891500" y="1457800"/>
            <a:ext cx="5779200" cy="119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IMPLEMENTACIÓN </a:t>
            </a:r>
            <a:r>
              <a:rPr b="1" lang="es">
                <a:solidFill>
                  <a:srgbClr val="434343"/>
                </a:solidFill>
                <a:latin typeface="Open Sans"/>
                <a:ea typeface="Open Sans"/>
                <a:cs typeface="Open Sans"/>
                <a:sym typeface="Open Sans"/>
              </a:rPr>
              <a:t>DE CONOCIMIENTOS</a:t>
            </a:r>
            <a:endParaRPr b="1">
              <a:solidFill>
                <a:srgbClr val="43434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El mayor desafío fue entender cómo aplicar todos lo conocimientos que hemos ido adquiriendo estos días a un proyecto que empieza de cero.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445975" y="3207450"/>
            <a:ext cx="5779200" cy="134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ACEPTACIÓN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5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La manera de superarlo fue entender que hay muchas formas de hacerlo.</a:t>
            </a:r>
            <a:endParaRPr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66700" y="3230900"/>
            <a:ext cx="1148900" cy="114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/>
          <p:nvPr>
            <p:ph type="title"/>
          </p:nvPr>
        </p:nvSpPr>
        <p:spPr>
          <a:xfrm>
            <a:off x="311700" y="267900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</a:rPr>
              <a:t>GRAN ERROR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     Detectamos en la dinámica del juego que el usuario no podía volver a una sala anterior una vez completada dicha sala, lo que limitaba a la hora de la ejecución que el usuario al llegar a la última sala sin la llave correcta, no podría escapar.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       Durante la semana hemos aprendido cómo evitar ese error, incorporando mecanismos que permitan al usuario volver a salas anteriores, con el fin de la búsqueda de objetos que hayan quedado atrás, sin interrumpir la experiencia del juego.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97" name="Google Shape;97;p17" title="check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50" y="2756400"/>
            <a:ext cx="481300" cy="48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7" title="roja.jp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050" y="1162375"/>
            <a:ext cx="410450" cy="410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lt2"/>
                </a:solidFill>
              </a:rPr>
              <a:t>GRAN ERROR</a:t>
            </a:r>
            <a:endParaRPr>
              <a:solidFill>
                <a:schemeClr val="lt2"/>
              </a:solidFill>
            </a:endParaRPr>
          </a:p>
        </p:txBody>
      </p:sp>
      <p:pic>
        <p:nvPicPr>
          <p:cNvPr id="104" name="Google Shape;104;p18" title="Captura de pantalla 2025-10-09 1602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025" y="1353775"/>
            <a:ext cx="8821952" cy="322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8" title="Captura de pantalla 2025-10-09 1603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1263" y="2438700"/>
            <a:ext cx="1838325" cy="76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106" name="Google Shape;106;p18"/>
          <p:cNvCxnSpPr>
            <a:stCxn id="105" idx="1"/>
          </p:cNvCxnSpPr>
          <p:nvPr/>
        </p:nvCxnSpPr>
        <p:spPr>
          <a:xfrm flipH="1">
            <a:off x="1768963" y="2819700"/>
            <a:ext cx="4032300" cy="12114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7188"/>
              <a:t>QUE COMIENCE LA AVENTURA</a:t>
            </a:r>
            <a:endParaRPr sz="7188"/>
          </a:p>
        </p:txBody>
      </p:sp>
      <p:sp>
        <p:nvSpPr>
          <p:cNvPr id="112" name="Google Shape;112;p19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3"/>
              </a:rPr>
              <a:t>https://drive.google.com/file/d/1FQY19s1UFtCSa0Es8wUiuOr_bRJgFpH_/view?usp=sharing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idx="1" type="body"/>
          </p:nvPr>
        </p:nvSpPr>
        <p:spPr>
          <a:xfrm>
            <a:off x="290000" y="1060825"/>
            <a:ext cx="8542200" cy="318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900">
                <a:latin typeface="Economica"/>
                <a:ea typeface="Economica"/>
                <a:cs typeface="Economica"/>
                <a:sym typeface="Economica"/>
              </a:rPr>
              <a:t>LUIS FERNÁNDEZ GARCÍA</a:t>
            </a:r>
            <a:endParaRPr sz="2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900">
                <a:latin typeface="Economica"/>
                <a:ea typeface="Economica"/>
                <a:cs typeface="Economica"/>
                <a:sym typeface="Economica"/>
              </a:rPr>
              <a:t>DAVID BARRERO</a:t>
            </a:r>
            <a:endParaRPr sz="2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2900">
                <a:latin typeface="Economica"/>
                <a:ea typeface="Economica"/>
                <a:cs typeface="Economica"/>
                <a:sym typeface="Economica"/>
              </a:rPr>
              <a:t>NEREA GÓMEZ ROMÁN</a:t>
            </a:r>
            <a:endParaRPr sz="2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4400">
                <a:latin typeface="Economica"/>
                <a:ea typeface="Economica"/>
                <a:cs typeface="Economica"/>
                <a:sym typeface="Economica"/>
              </a:rPr>
              <a:t>¡¡</a:t>
            </a:r>
            <a:r>
              <a:rPr lang="es" sz="4400">
                <a:latin typeface="Economica"/>
                <a:ea typeface="Economica"/>
                <a:cs typeface="Economica"/>
                <a:sym typeface="Economica"/>
              </a:rPr>
              <a:t>GRACIAS POR VUESTRA ATENCIÓN!!</a:t>
            </a:r>
            <a:endParaRPr sz="4400">
              <a:latin typeface="Economica"/>
              <a:ea typeface="Economica"/>
              <a:cs typeface="Economica"/>
              <a:sym typeface="Economica"/>
            </a:endParaRPr>
          </a:p>
        </p:txBody>
      </p:sp>
      <p:sp>
        <p:nvSpPr>
          <p:cNvPr id="118" name="Google Shape;118;p20"/>
          <p:cNvSpPr txBox="1"/>
          <p:nvPr/>
        </p:nvSpPr>
        <p:spPr>
          <a:xfrm>
            <a:off x="242375" y="104375"/>
            <a:ext cx="85422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4600">
                <a:solidFill>
                  <a:schemeClr val="lt2"/>
                </a:solidFill>
                <a:latin typeface="Economica"/>
                <a:ea typeface="Economica"/>
                <a:cs typeface="Economica"/>
                <a:sym typeface="Economica"/>
              </a:rPr>
              <a:t>ESCAPE ROOM “A”</a:t>
            </a:r>
            <a:endParaRPr sz="4600">
              <a:solidFill>
                <a:schemeClr val="lt2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27" y="1060825"/>
            <a:ext cx="2383801" cy="193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